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693400" cy="7569200"/>
  <p:notesSz cx="6858000" cy="9144000"/>
  <p:embeddedFontLst>
    <p:embeddedFont>
      <p:font typeface="Noto Sans CJK KR Regular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Gabia Maeumgyeol" panose="020B0600000101010101" charset="-127"/>
      <p:regular r:id="rId27"/>
    </p:embeddedFont>
    <p:embeddedFont>
      <p:font typeface="Gowun Dodum Regular" panose="020B0600000101010101" charset="-127"/>
      <p:regular r:id="rId28"/>
    </p:embeddedFont>
    <p:embeddedFont>
      <p:font typeface="Gong Gothic Medium" panose="020B0600000101010101" charset="-127"/>
      <p:bold r:id="rId29"/>
    </p:embeddedFont>
    <p:embeddedFont>
      <p:font typeface="NanumSquareRoundOTF 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etendard ExtraBold" panose="020B0600000101010101" charset="-127"/>
      <p:bold r:id="rId35"/>
    </p:embeddedFont>
    <p:embeddedFont>
      <p:font typeface="Noto Sans CJK KR Bold" panose="020B0600000101010101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5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kkms4001.iptime.org/~c20st21/portfolio/tower_of_hanoi/build/tower_of_hanoi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kkms4001.iptime.org/~c20st21/portfolio/tower_of_hanoi/build/tower_of_hanoi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kms4001.iptime.org/~c20st21/portfolio/tower_of_hanoi/build/tower_of_hanoi.html" TargetMode="External"/><Relationship Id="rId11" Type="http://schemas.openxmlformats.org/officeDocument/2006/relationships/slide" Target="slide19.xml"/><Relationship Id="rId5" Type="http://schemas.openxmlformats.org/officeDocument/2006/relationships/image" Target="../media/image7.png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kkms4001.iptime.org/~c20st21/portfolio/tower_of_hanoi/build/tower_of_hanoi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kkms4001.iptime.org/~c20st21/portfolio/tower_of_hanoi/build/tower_of_hanoi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hyperlink" Target="http://kkms4001.iptime.org/~c20st21/portfolio/tower_of_hanoi/build/tower_of_hanoi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.png"/><Relationship Id="rId5" Type="http://schemas.openxmlformats.org/officeDocument/2006/relationships/image" Target="../media/image27.png"/><Relationship Id="rId10" Type="http://schemas.openxmlformats.org/officeDocument/2006/relationships/hyperlink" Target="http://kkms4001.iptime.org/~c20st21/portfolio/tower_of_hanoi/build/tower_of_hanoi.html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kms4001.iptime.org/~c20st21/portfolio/tower_of_hanoi/build/tower_of_hanoi.htm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7543800" cy="754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-88900"/>
            <a:ext cx="3822700" cy="382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0700" y="4711700"/>
            <a:ext cx="9245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3123"/>
                </a:solidFill>
                <a:latin typeface="Gabia Maeumgyeol"/>
              </a:rPr>
              <a:t>Tower of Hanoi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9500"/>
            <a:ext cx="10744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0700" y="4648200"/>
            <a:ext cx="175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A9855E"/>
                </a:solidFill>
                <a:ea typeface="Gabia Maeumgyeol"/>
              </a:rPr>
              <a:t>하노이</a:t>
            </a:r>
            <a:r>
              <a:rPr lang="en-US" sz="1800" b="0" i="0" u="none" strike="noStrike">
                <a:solidFill>
                  <a:srgbClr val="A9855E"/>
                </a:solidFill>
                <a:latin typeface="Gabia Maeumgyeol"/>
              </a:rPr>
              <a:t> </a:t>
            </a:r>
            <a:r>
              <a:rPr lang="ko-KR" sz="1800" b="0" i="0" u="none" strike="noStrike">
                <a:solidFill>
                  <a:srgbClr val="A9855E"/>
                </a:solidFill>
                <a:ea typeface="Gabia Maeumgyeol"/>
              </a:rPr>
              <a:t>타워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2775" y="6413500"/>
            <a:ext cx="2070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 spc="200" dirty="0">
                <a:solidFill>
                  <a:srgbClr val="413123"/>
                </a:solidFill>
                <a:latin typeface="Pretendard ExtraBold"/>
              </a:rPr>
              <a:t>|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500" y="6410325"/>
            <a:ext cx="5740400" cy="23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600" dirty="0">
                <a:solidFill>
                  <a:srgbClr val="413123"/>
                </a:solidFill>
                <a:ea typeface="Gabia Maeumgyeol"/>
              </a:rPr>
              <a:t>AI</a:t>
            </a:r>
            <a:r>
              <a:rPr lang="ko-KR" altLang="en-US" sz="1600" dirty="0">
                <a:solidFill>
                  <a:srgbClr val="413123"/>
                </a:solidFill>
                <a:ea typeface="Gabia Maeumgyeol"/>
              </a:rPr>
              <a:t>기반 </a:t>
            </a:r>
            <a:r>
              <a:rPr lang="ko-KR" altLang="en-US" sz="1600" dirty="0" err="1">
                <a:solidFill>
                  <a:srgbClr val="413123"/>
                </a:solidFill>
                <a:ea typeface="Gabia Maeumgyeol"/>
              </a:rPr>
              <a:t>챗봇</a:t>
            </a:r>
            <a:r>
              <a:rPr lang="en-US" altLang="ko-KR" sz="1600" dirty="0">
                <a:solidFill>
                  <a:srgbClr val="413123"/>
                </a:solidFill>
                <a:ea typeface="Gabia Maeumgyeol"/>
              </a:rPr>
              <a:t>(GPT) </a:t>
            </a:r>
            <a:r>
              <a:rPr lang="ko-KR" altLang="en-US" sz="1600" dirty="0">
                <a:solidFill>
                  <a:srgbClr val="413123"/>
                </a:solidFill>
                <a:ea typeface="Gabia Maeumgyeol"/>
              </a:rPr>
              <a:t>활용한 </a:t>
            </a:r>
            <a:r>
              <a:rPr lang="ko-KR" altLang="en-US" sz="1600" dirty="0" err="1">
                <a:solidFill>
                  <a:srgbClr val="413123"/>
                </a:solidFill>
                <a:ea typeface="Gabia Maeumgyeol"/>
              </a:rPr>
              <a:t>웹개발</a:t>
            </a:r>
            <a:r>
              <a:rPr lang="en-US" altLang="ko-KR" sz="1600" dirty="0">
                <a:solidFill>
                  <a:srgbClr val="413123"/>
                </a:solidFill>
                <a:ea typeface="Gabia Maeumgyeol"/>
              </a:rPr>
              <a:t>(Python)</a:t>
            </a:r>
            <a:r>
              <a:rPr lang="ko-KR" altLang="en-US" sz="1600" dirty="0">
                <a:solidFill>
                  <a:srgbClr val="413123"/>
                </a:solidFill>
                <a:ea typeface="Gabia Maeumgyeol"/>
              </a:rPr>
              <a:t>전문가 과정</a:t>
            </a:r>
            <a:endParaRPr lang="ko-KR" sz="1300" b="0" i="0" u="none" strike="noStrike" dirty="0">
              <a:solidFill>
                <a:srgbClr val="413123"/>
              </a:solidFill>
              <a:ea typeface="Gabia Maeumgyeo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1" name="TextBox 11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5727700" y="6413500"/>
            <a:ext cx="1231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dirty="0" err="1">
                <a:solidFill>
                  <a:srgbClr val="413123"/>
                </a:solidFill>
                <a:ea typeface="Gabia Maeumgyeol"/>
              </a:rPr>
              <a:t>허기범</a:t>
            </a:r>
            <a:endParaRPr lang="ko-KR" sz="1300" b="0" i="0" u="none" strike="noStrike" dirty="0">
              <a:solidFill>
                <a:srgbClr val="413123"/>
              </a:solidFill>
              <a:ea typeface="Gabia Maeumgye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100" y="-1600200"/>
            <a:ext cx="165608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177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3213100"/>
            <a:ext cx="9182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03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코드</a:t>
            </a: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66700"/>
            <a:ext cx="7251700" cy="7010400"/>
          </a:xfrm>
          <a:prstGeom prst="rect">
            <a:avLst/>
          </a:prstGeom>
          <a:effectLst>
            <a:outerShdw blurRad="489193" dist="53912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6100" y="2895600"/>
            <a:ext cx="25654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간결함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sz="1300" b="0" i="0" u="none" strike="noStrike" dirty="0" err="1">
                <a:solidFill>
                  <a:srgbClr val="464646"/>
                </a:solidFill>
                <a:latin typeface="+mn-ea"/>
              </a:rPr>
              <a:t>가독성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 smtClean="0">
                <a:solidFill>
                  <a:srgbClr val="464646"/>
                </a:solidFill>
                <a:latin typeface="+mn-ea"/>
              </a:rPr>
              <a:t>향상을</a:t>
            </a:r>
            <a:r>
              <a:rPr lang="en-US" altLang="ko-KR" sz="1300" b="0" i="0" u="none" strike="noStrike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 smtClean="0">
                <a:solidFill>
                  <a:srgbClr val="464646"/>
                </a:solidFill>
                <a:latin typeface="+mn-ea"/>
              </a:rPr>
              <a:t>위해</a:t>
            </a:r>
            <a:endParaRPr lang="ko-KR" sz="13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pug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활용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3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en-US" sz="1300" b="0" i="0" u="none" strike="noStrike" dirty="0" err="1">
                <a:solidFill>
                  <a:srgbClr val="464646"/>
                </a:solidFill>
                <a:latin typeface="+mn-ea"/>
              </a:rPr>
              <a:t>mixin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문법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등을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활용하여</a:t>
            </a:r>
          </a:p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중복을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줄이고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재사용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및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등을</a:t>
            </a:r>
          </a:p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용이하게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함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700" y="9017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pc="-100" dirty="0">
                <a:solidFill>
                  <a:srgbClr val="413123"/>
                </a:solidFill>
                <a:latin typeface="NanumSquareRoundOTF Bold"/>
              </a:rPr>
              <a:t>P</a:t>
            </a:r>
            <a:r>
              <a:rPr lang="en-US" sz="1800" b="0" i="0" u="none" strike="noStrike" spc="-100" dirty="0" smtClean="0">
                <a:solidFill>
                  <a:srgbClr val="413123"/>
                </a:solidFill>
                <a:latin typeface="NanumSquareRoundOTF Bold"/>
              </a:rPr>
              <a:t>ug</a:t>
            </a:r>
            <a:endParaRPr lang="en-US" sz="1800" b="0" i="0" u="none" strike="noStrike" spc="-100" dirty="0">
              <a:solidFill>
                <a:srgbClr val="413123"/>
              </a:solidFill>
              <a:latin typeface="NanumSquareRoundOT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3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3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09700"/>
            <a:ext cx="2578100" cy="1155700"/>
          </a:xfrm>
          <a:prstGeom prst="rect">
            <a:avLst/>
          </a:prstGeom>
          <a:effectLst>
            <a:outerShdw blurRad="45208" dist="44605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02000"/>
            <a:ext cx="3403600" cy="3949700"/>
          </a:xfrm>
          <a:prstGeom prst="rect">
            <a:avLst/>
          </a:prstGeom>
          <a:effectLst>
            <a:outerShdw blurRad="115586" dist="26206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97000"/>
            <a:ext cx="5613400" cy="4597400"/>
          </a:xfrm>
          <a:prstGeom prst="rect">
            <a:avLst/>
          </a:prstGeom>
          <a:effectLst>
            <a:outerShdw blurRad="210544" dist="35368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500" y="2679700"/>
            <a:ext cx="2565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변수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기능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활용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901700"/>
            <a:ext cx="107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 smtClean="0">
                <a:solidFill>
                  <a:srgbClr val="413123"/>
                </a:solidFill>
                <a:latin typeface="NanumSquareRoundOTF Bold"/>
              </a:rPr>
              <a:t>Sass</a:t>
            </a:r>
            <a:endParaRPr lang="en-US" sz="1800" b="0" i="0" u="none" strike="noStrike" spc="-100" dirty="0">
              <a:solidFill>
                <a:srgbClr val="413123"/>
              </a:solidFill>
              <a:latin typeface="NanumSquareRoundOT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0900" y="520700"/>
            <a:ext cx="5384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프로젝트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특성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(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여러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개의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디스크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등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)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에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따라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@</a:t>
            </a:r>
            <a:r>
              <a:rPr lang="en-US" sz="1300" b="0" i="0" u="none" strike="noStrike" dirty="0" err="1">
                <a:solidFill>
                  <a:srgbClr val="464646"/>
                </a:solidFill>
                <a:latin typeface="+mn-ea"/>
              </a:rPr>
              <a:t>mixin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- @include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활용하여</a:t>
            </a:r>
          </a:p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반복되는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디자인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요소들에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같은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속성을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간결하게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적용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0200" y="66929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중첩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구조를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활용하여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부모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-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자식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관계를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명확히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하고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font, text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등의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속성을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그룹화하여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 err="1">
                <a:solidFill>
                  <a:srgbClr val="464646"/>
                </a:solidFill>
                <a:latin typeface="+mn-ea"/>
              </a:rPr>
              <a:t>가독성을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향상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시키고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효율을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높임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3" name="TextBox 13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079500"/>
            <a:ext cx="4533900" cy="5727700"/>
          </a:xfrm>
          <a:prstGeom prst="rect">
            <a:avLst/>
          </a:prstGeom>
          <a:effectLst>
            <a:outerShdw blurRad="205124" dist="3491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2654300"/>
            <a:ext cx="53721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코드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구조를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처음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설계하고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기획하는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단계에서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세팅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기능에는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(Queue),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기능에는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스택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(Stack)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자료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구조가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적절하다고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판단하였고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이외의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모든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세부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기능을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고려하고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종합하여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Deque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자료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구조를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활용하는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것이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효율적이라고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생각하여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결정함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3300" y="22098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1" i="0" u="none" strike="noStrike" dirty="0" err="1">
                <a:solidFill>
                  <a:srgbClr val="FD6F22"/>
                </a:solidFill>
                <a:latin typeface="+mn-ea"/>
              </a:rPr>
              <a:t>Deque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자료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구조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hlinkClick r:id="rId3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0" name="TextBox 10">
            <a:hlinkClick r:id="rId3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03400"/>
            <a:ext cx="6946900" cy="4457700"/>
          </a:xfrm>
          <a:prstGeom prst="rect">
            <a:avLst/>
          </a:prstGeom>
          <a:effectLst>
            <a:outerShdw blurRad="197552" dist="34260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200" y="3340100"/>
            <a:ext cx="53721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Deque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Class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인스턴스로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각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타워에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해당하는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배열을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속성값으로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생성하고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사용자의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 err="1">
                <a:solidFill>
                  <a:srgbClr val="464646"/>
                </a:solidFill>
                <a:latin typeface="+mn-ea"/>
              </a:rPr>
              <a:t>입력값을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제어하는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 err="1">
                <a:solidFill>
                  <a:srgbClr val="464646"/>
                </a:solidFill>
                <a:latin typeface="+mn-ea"/>
              </a:rPr>
              <a:t>메소드를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추가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200" y="2540000"/>
            <a:ext cx="5384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Hanoi Class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의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속성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및</a:t>
            </a:r>
            <a:b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</a:br>
            <a:r>
              <a:rPr lang="en-US" sz="1500" b="1" i="0" u="none" strike="noStrike" dirty="0" err="1">
                <a:solidFill>
                  <a:srgbClr val="FD6F22"/>
                </a:solidFill>
                <a:latin typeface="+mn-ea"/>
              </a:rPr>
              <a:t>settingInput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() </a:t>
            </a:r>
            <a:r>
              <a:rPr lang="ko-KR" sz="1500" b="1" i="0" u="none" strike="noStrike" dirty="0" err="1">
                <a:solidFill>
                  <a:srgbClr val="FD6F22"/>
                </a:solidFill>
                <a:latin typeface="+mn-ea"/>
              </a:rPr>
              <a:t>메소드</a:t>
            </a:r>
            <a:endParaRPr lang="ko-KR" sz="1500" b="1" i="0" u="none" strike="noStrike" dirty="0">
              <a:solidFill>
                <a:srgbClr val="FD6F22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3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3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333500"/>
            <a:ext cx="8140700" cy="5702300"/>
          </a:xfrm>
          <a:prstGeom prst="rect">
            <a:avLst/>
          </a:prstGeom>
          <a:effectLst>
            <a:outerShdw blurRad="324541" dist="43912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17500"/>
            <a:ext cx="3111500" cy="1524000"/>
          </a:xfrm>
          <a:prstGeom prst="rect">
            <a:avLst/>
          </a:prstGeom>
          <a:effectLst>
            <a:outerShdw blurRad="23173" dist="105603" dir="2700000">
              <a:srgbClr val="000000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4000" y="3175000"/>
            <a:ext cx="53721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데이터를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모두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초기화하고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첫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번째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타워에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추가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실행한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알고리즘에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따라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시각화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실행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(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시작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" y="27559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'START'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버튼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클릭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시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hlinkClick r:id="rId4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0" name="TextBox 10">
            <a:hlinkClick r:id="rId4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882900"/>
            <a:ext cx="9880600" cy="3695700"/>
          </a:xfrm>
          <a:prstGeom prst="rect">
            <a:avLst/>
          </a:prstGeom>
          <a:effectLst>
            <a:outerShdw blurRad="135737" dist="28398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6400" y="2082800"/>
            <a:ext cx="537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Tower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상태를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실시간으로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반영하여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화면에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출력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  <a:b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</a:b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각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타워의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배열을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기반으로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&lt;div&gt;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요소를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생성하여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시각적으로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표현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3700" y="17272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디스크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시각화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3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3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94000"/>
            <a:ext cx="8178800" cy="3530600"/>
          </a:xfrm>
          <a:prstGeom prst="rect">
            <a:avLst/>
          </a:prstGeom>
          <a:effectLst>
            <a:outerShdw blurRad="124346" dist="27181" dir="270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000" y="2197100"/>
            <a:ext cx="5372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재귀적으로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이동하며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경로를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procedureArr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속성에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18415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하노이의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탑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알고리즘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3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3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349500"/>
            <a:ext cx="8788400" cy="4864100"/>
          </a:xfrm>
          <a:prstGeom prst="rect">
            <a:avLst/>
          </a:prstGeom>
          <a:effectLst>
            <a:outerShdw blurRad="235236" dist="37385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482600"/>
            <a:ext cx="3200400" cy="1562100"/>
          </a:xfrm>
          <a:prstGeom prst="rect">
            <a:avLst/>
          </a:prstGeom>
          <a:effectLst>
            <a:outerShdw blurRad="24124" dist="119719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2222500"/>
            <a:ext cx="3187700" cy="1562100"/>
          </a:xfrm>
          <a:prstGeom prst="rect">
            <a:avLst/>
          </a:prstGeom>
          <a:effectLst>
            <a:outerShdw blurRad="24386" dist="120369" dir="2700000">
              <a:srgbClr val="000000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1714500"/>
            <a:ext cx="537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procedureArr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저장된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경로를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기반으로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디스크를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단계씩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  <a:b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</a:b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애니메이션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(</a:t>
            </a: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classList.add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/remove)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추가하여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시각적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강화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13589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디스크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1" name="TextBox 11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8600"/>
            <a:ext cx="8343900" cy="5715000"/>
          </a:xfrm>
          <a:prstGeom prst="rect">
            <a:avLst/>
          </a:prstGeom>
          <a:effectLst>
            <a:outerShdw blurRad="325177" dist="43955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57200"/>
            <a:ext cx="1752600" cy="2692400"/>
          </a:xfrm>
          <a:prstGeom prst="rect">
            <a:avLst/>
          </a:prstGeom>
          <a:effectLst>
            <a:outerShdw blurRad="30778" dist="162272" dir="2700000">
              <a:srgbClr val="000000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00" y="2501900"/>
            <a:ext cx="53721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사용자가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전체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경로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아이콘을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클릭하면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 err="1">
                <a:solidFill>
                  <a:srgbClr val="464646"/>
                </a:solidFill>
                <a:latin typeface="+mn-ea"/>
              </a:rPr>
              <a:t>모달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창을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열고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경로를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표시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경로를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리스트로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보여줌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700" y="2095500"/>
            <a:ext cx="538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1" i="0" u="none" strike="noStrike" dirty="0" err="1">
                <a:solidFill>
                  <a:srgbClr val="FD6F22"/>
                </a:solidFill>
                <a:latin typeface="+mn-ea"/>
              </a:rPr>
              <a:t>모달</a:t>
            </a:r>
            <a:r>
              <a:rPr lang="en-US" sz="1500" b="1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500" b="1" i="0" u="none" strike="noStrike" dirty="0">
                <a:solidFill>
                  <a:srgbClr val="FD6F22"/>
                </a:solidFill>
                <a:latin typeface="+mn-ea"/>
              </a:rPr>
              <a:t>이벤트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19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hlinkClick r:id="rId4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0" name="TextBox 10">
            <a:hlinkClick r:id="rId4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" y="889000"/>
            <a:ext cx="176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pc="-100" dirty="0" err="1">
                <a:solidFill>
                  <a:srgbClr val="413123"/>
                </a:solidFill>
                <a:latin typeface="NanumSquareRoundOTF Bold"/>
              </a:rPr>
              <a:t>Javascript</a:t>
            </a:r>
            <a:endParaRPr lang="en-US" altLang="ko-KR" spc="-100" dirty="0">
              <a:solidFill>
                <a:srgbClr val="413123"/>
              </a:solidFill>
              <a:latin typeface="NanumSquareRoundOTF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3438" y="-2298700"/>
            <a:ext cx="10795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34417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9500" y="4711700"/>
            <a:ext cx="9245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413123"/>
                </a:solidFill>
                <a:latin typeface="Gabia Maeumgyeol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2800" y="4876800"/>
            <a:ext cx="2895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ko-KR" sz="1300" b="1" i="0" u="none" strike="noStrike" dirty="0">
                <a:solidFill>
                  <a:srgbClr val="413123"/>
                </a:solidFill>
                <a:ea typeface="Gabia Maeumgyeol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0400" y="1498600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01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프로젝트</a:t>
            </a: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400" y="2159000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02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기획</a:t>
            </a: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" y="2794000"/>
            <a:ext cx="1270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03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코드</a:t>
            </a:r>
            <a:r>
              <a:rPr lang="en-US" sz="1700" b="0" i="0" u="none" strike="noStrike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700" b="0" i="0" u="none" strike="noStrike" dirty="0">
                <a:solidFill>
                  <a:srgbClr val="413123"/>
                </a:solidFill>
                <a:ea typeface="NanumSquareRoundOTF Bold"/>
              </a:rPr>
              <a:t>분석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679700" y="1651000"/>
            <a:ext cx="1016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679700" y="2311400"/>
            <a:ext cx="1016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679700" y="2971800"/>
            <a:ext cx="10160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3100" y="3467100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413123"/>
                </a:solidFill>
                <a:latin typeface="NanumSquareRoundOTF Bold"/>
              </a:rPr>
              <a:t>04 </a:t>
            </a:r>
            <a:r>
              <a:rPr lang="ko-KR" sz="1700" b="0" i="0" u="none" strike="noStrike">
                <a:solidFill>
                  <a:srgbClr val="413123"/>
                </a:solidFill>
                <a:ea typeface="NanumSquareRoundOTF Bold"/>
              </a:rPr>
              <a:t>리뷰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679700" y="3619500"/>
            <a:ext cx="10160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hlinkClick r:id="rId6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22" name="TextBox 22">
            <a:hlinkClick r:id="rId6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3879174" y="1496168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 dirty="0" smtClean="0">
                <a:solidFill>
                  <a:srgbClr val="413123"/>
                </a:solidFill>
                <a:latin typeface="NanumSquareRoundOTF Bold"/>
                <a:hlinkClick r:id="rId8" action="ppaction://hlinksldjump"/>
              </a:rPr>
              <a:t>p.3</a:t>
            </a:r>
            <a:endParaRPr lang="ko-KR" sz="1400" b="0" i="0" u="none" strike="noStrike" dirty="0">
              <a:solidFill>
                <a:srgbClr val="413123"/>
              </a:solidFill>
              <a:ea typeface="NanumSquareRoundOTF Bold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3877553" y="2159000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 dirty="0" smtClean="0">
                <a:solidFill>
                  <a:srgbClr val="413123"/>
                </a:solidFill>
                <a:latin typeface="NanumSquareRoundOTF Bold"/>
                <a:hlinkClick r:id="rId9" action="ppaction://hlinksldjump"/>
              </a:rPr>
              <a:t>p.7</a:t>
            </a:r>
            <a:endParaRPr lang="ko-KR" sz="1400" b="0" i="0" u="none" strike="noStrike" dirty="0">
              <a:solidFill>
                <a:srgbClr val="413123"/>
              </a:solidFill>
              <a:ea typeface="NanumSquareRoundOTF Bold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3877553" y="2794000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 dirty="0" smtClean="0">
                <a:solidFill>
                  <a:srgbClr val="413123"/>
                </a:solidFill>
                <a:latin typeface="NanumSquareRoundOTF Bold"/>
                <a:hlinkClick r:id="rId10" action="ppaction://hlinksldjump"/>
              </a:rPr>
              <a:t>p.10</a:t>
            </a:r>
            <a:endParaRPr lang="ko-KR" sz="1400" b="0" i="0" u="none" strike="noStrike" dirty="0">
              <a:solidFill>
                <a:srgbClr val="413123"/>
              </a:solidFill>
              <a:ea typeface="NanumSquareRoundOTF Bold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83093" y="3463452"/>
            <a:ext cx="180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 dirty="0" smtClean="0">
                <a:solidFill>
                  <a:srgbClr val="413123"/>
                </a:solidFill>
                <a:latin typeface="NanumSquareRoundOTF Bold"/>
                <a:hlinkClick r:id="rId11" action="ppaction://hlinksldjump"/>
              </a:rPr>
              <a:t>p.20</a:t>
            </a:r>
            <a:endParaRPr lang="ko-KR" sz="1400" b="0" i="0" u="none" strike="noStrike" dirty="0">
              <a:solidFill>
                <a:srgbClr val="413123"/>
              </a:solidFill>
              <a:ea typeface="NanumSquareRoundOTF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100" y="-1600200"/>
            <a:ext cx="165608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177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3213100"/>
            <a:ext cx="9182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04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리뷰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20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1905000" y="-1206500"/>
            <a:ext cx="10591800" cy="10591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206500"/>
            <a:ext cx="8242300" cy="5930900"/>
          </a:xfrm>
          <a:prstGeom prst="rect">
            <a:avLst/>
          </a:prstGeom>
          <a:effectLst>
            <a:outerShdw blurRad="1049122" dist="546987" dir="2700000">
              <a:srgbClr val="464646">
                <a:alpha val="14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587500" y="1422400"/>
            <a:ext cx="7543800" cy="543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지난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프로젝트에서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느꼈던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점들을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바탕으로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프로젝트에서는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기획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단계에서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코드를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설계하는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시간을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충분히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가졌습니다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하노이의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탑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알고리즘에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대해서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충분히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학습한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후에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코드를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효율적으로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전개시킬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방향을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잡으려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노력했고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결론적으로는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유의미한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시간이었던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것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같습니다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패턴이나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 err="1">
                <a:solidFill>
                  <a:srgbClr val="464646"/>
                </a:solidFill>
                <a:latin typeface="+mn-ea"/>
              </a:rPr>
              <a:t>로직에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대해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완전히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이해하는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것을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우선시하면서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코드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작업보다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먼저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수반되어야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내용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과정에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대해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직접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느껴볼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설계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단계에서부터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Class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활용해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코드를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 err="1">
                <a:solidFill>
                  <a:srgbClr val="464646"/>
                </a:solidFill>
                <a:latin typeface="+mn-ea"/>
              </a:rPr>
              <a:t>구조화하려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했고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 err="1">
                <a:solidFill>
                  <a:srgbClr val="464646"/>
                </a:solidFill>
                <a:latin typeface="+mn-ea"/>
              </a:rPr>
              <a:t>Deque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같은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자료구조를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활용해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효율적으로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하노이의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탑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알고리즘을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구현하는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집중했습니다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그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고민들이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모든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체계적으로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만들었고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그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단계에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맞춰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완성까지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일관된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좋은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흐름으로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진행된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부분이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뿌듯한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점으로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남아있습니다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프로젝트에서는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특성상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반복되는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요소나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속성들이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많다고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판단했기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때문에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Pug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Sass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활용하면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효율적인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가능할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것이라고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생각했습니다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익숙해지는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시간이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조금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필요했지만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기초부터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차근차근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학습하면서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처음으로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프로젝트에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적용시켜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마지막으로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재귀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함수가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포함된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알고리즘을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다루면서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재귀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함수의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원리를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깊이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이해할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있었고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구현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과정에서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발생한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여러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오류를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해결해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나가면서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문제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해결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능력도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키울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있었습니다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04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리뷰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hlinkClick r:id="rId4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0" name="TextBox 10">
            <a:hlinkClick r:id="rId4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479800"/>
            <a:ext cx="9372600" cy="937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102100"/>
            <a:ext cx="14478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-1447800"/>
            <a:ext cx="3822700" cy="382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292600" y="5435600"/>
            <a:ext cx="2120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311650" y="5842000"/>
            <a:ext cx="2120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81500" y="5549900"/>
            <a:ext cx="1930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1" i="0" u="none" strike="noStrike" dirty="0" err="1">
                <a:solidFill>
                  <a:srgbClr val="413123"/>
                </a:solidFill>
                <a:ea typeface="Gabia Maeumgyeol"/>
              </a:rPr>
              <a:t>허기범</a:t>
            </a:r>
            <a:endParaRPr lang="ko-KR" sz="1600" b="1" i="0" u="none" strike="noStrike" dirty="0">
              <a:solidFill>
                <a:srgbClr val="413123"/>
              </a:solidFill>
              <a:ea typeface="Gabia Maeumgyeo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4700" y="2247900"/>
            <a:ext cx="66040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413123"/>
                </a:solidFill>
                <a:latin typeface="Gabia Maeumgyeol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25700" y="4216400"/>
            <a:ext cx="5842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b="0" i="0" u="none" strike="noStrike" dirty="0">
                <a:solidFill>
                  <a:srgbClr val="413123"/>
                </a:solidFill>
                <a:ea typeface="Gabia Maeumgyeol"/>
              </a:rPr>
              <a:t>감사합니다</a:t>
            </a:r>
            <a:r>
              <a:rPr lang="en-US" b="0" i="0" u="none" strike="noStrike" dirty="0">
                <a:solidFill>
                  <a:srgbClr val="413123"/>
                </a:solidFill>
                <a:latin typeface="Gabia Maeumgyeol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22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hlinkClick r:id="rId7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5" name="TextBox 15">
            <a:hlinkClick r:id="rId7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100" y="-1600200"/>
            <a:ext cx="165608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177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3213100"/>
            <a:ext cx="9182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01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프로젝트</a:t>
            </a: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01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프로젝트</a:t>
            </a:r>
            <a:r>
              <a:rPr lang="en-US" sz="27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 dirty="0">
                <a:solidFill>
                  <a:srgbClr val="413123"/>
                </a:solidFill>
                <a:ea typeface="NanumSquareRoundOTF Bold"/>
              </a:rPr>
              <a:t>개요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55700"/>
            <a:ext cx="5029200" cy="5727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5700" y="9271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프로젝트</a:t>
            </a:r>
            <a:r>
              <a:rPr lang="en-US" sz="18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2933700"/>
            <a:ext cx="2565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413123"/>
                </a:solidFill>
                <a:latin typeface="Gowun Dodum Regular"/>
              </a:rPr>
              <a:t>"</a:t>
            </a:r>
            <a:r>
              <a:rPr lang="ko-KR" sz="2200" b="1" i="0" u="none" strike="noStrike" dirty="0">
                <a:solidFill>
                  <a:srgbClr val="413123"/>
                </a:solidFill>
                <a:ea typeface="Gowun Dodum Regular"/>
              </a:rPr>
              <a:t>하노이의</a:t>
            </a:r>
            <a:r>
              <a:rPr lang="en-US" sz="2200" b="1" i="0" u="none" strike="noStrike" dirty="0">
                <a:solidFill>
                  <a:srgbClr val="413123"/>
                </a:solidFill>
                <a:latin typeface="Gowun Dodum Regular"/>
              </a:rPr>
              <a:t> </a:t>
            </a:r>
            <a:r>
              <a:rPr lang="ko-KR" sz="2200" b="1" i="0" u="none" strike="noStrike" dirty="0">
                <a:solidFill>
                  <a:srgbClr val="413123"/>
                </a:solidFill>
                <a:ea typeface="Gowun Dodum Regular"/>
              </a:rPr>
              <a:t>탑</a:t>
            </a:r>
            <a:r>
              <a:rPr lang="en-US" sz="2200" b="1" i="0" u="none" strike="noStrike" dirty="0">
                <a:solidFill>
                  <a:srgbClr val="413123"/>
                </a:solidFill>
                <a:latin typeface="Gowun Dodum Regular"/>
              </a:rPr>
              <a:t>"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505200"/>
            <a:ext cx="4025900" cy="1879600"/>
          </a:xfrm>
          <a:prstGeom prst="rect">
            <a:avLst/>
          </a:prstGeom>
          <a:effectLst>
            <a:outerShdw blurRad="105563" dist="173508" dir="2700000">
              <a:srgbClr val="464646">
                <a:alpha val="14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889000" y="3733800"/>
            <a:ext cx="3695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3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개의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기둥이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왼쪽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기둥에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쌓여진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원반들을</a:t>
            </a: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가장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오른쪽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기둥에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같은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순서대로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옮기는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게임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2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l">
              <a:lnSpc>
                <a:spcPct val="124499"/>
              </a:lnSpc>
            </a:pP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단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, 2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가지의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규칙을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가지고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있다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 a.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한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번에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하나씩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이동해야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한다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  b.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작은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원반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위에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큰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원반을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올릴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200" b="0" i="0" u="none" strike="noStrike" dirty="0">
                <a:solidFill>
                  <a:srgbClr val="464646"/>
                </a:solidFill>
                <a:latin typeface="+mn-ea"/>
              </a:rPr>
              <a:t>없다</a:t>
            </a:r>
            <a:r>
              <a:rPr lang="en-US" sz="12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>
            <a:hlinkClick r:id="rId4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2" name="TextBox 12">
            <a:hlinkClick r:id="rId4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 dirty="0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 dirty="0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251200"/>
            <a:ext cx="10147300" cy="623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485900"/>
            <a:ext cx="1765300" cy="176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1600200"/>
            <a:ext cx="25908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1346200"/>
            <a:ext cx="19177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543300"/>
            <a:ext cx="74803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711200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7099300"/>
            <a:ext cx="419100" cy="41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0" y="71501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900" y="7150100"/>
            <a:ext cx="2794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7137400"/>
            <a:ext cx="342900" cy="34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0" y="7137400"/>
            <a:ext cx="3429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902200" y="37592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TOWER OF</a:t>
            </a:r>
          </a:p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HANOI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5000" y="55626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SRC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7500" y="55626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BUILD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09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PUG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50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SCSS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418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07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HTML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421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CSS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21600" y="6946900"/>
            <a:ext cx="685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13123"/>
                </a:solidFill>
                <a:latin typeface="Gong Gothic Medium"/>
              </a:rPr>
              <a:t>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01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프로젝트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5700" y="9271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사용</a:t>
            </a:r>
            <a:r>
              <a:rPr lang="en-US" sz="18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언어</a:t>
            </a:r>
            <a:r>
              <a:rPr lang="en-US" sz="18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18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파일</a:t>
            </a:r>
            <a:r>
              <a:rPr lang="en-US" sz="1800" b="0" i="0" u="none" strike="noStrike" spc="-100" dirty="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 dirty="0">
                <a:solidFill>
                  <a:srgbClr val="413123"/>
                </a:solidFill>
                <a:ea typeface="NanumSquareRoundOTF Bold"/>
              </a:rPr>
              <a:t>구조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hlinkClick r:id="rId10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27" name="TextBox 27">
            <a:hlinkClick r:id="rId10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9200"/>
            <a:ext cx="2197100" cy="284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489200"/>
            <a:ext cx="2197100" cy="284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489200"/>
            <a:ext cx="2197100" cy="284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2489200"/>
            <a:ext cx="2197100" cy="284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2222500"/>
            <a:ext cx="622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3937000"/>
            <a:ext cx="1816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sz="1100" b="0" i="0" u="none" strike="noStrike" dirty="0" smtClean="0">
                <a:solidFill>
                  <a:srgbClr val="595959"/>
                </a:solidFill>
                <a:latin typeface="+mn-ea"/>
              </a:rPr>
              <a:t>하노이의</a:t>
            </a:r>
            <a:r>
              <a:rPr lang="en-US" sz="1100" b="0" i="0" u="none" strike="noStrike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탑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 smtClean="0">
                <a:solidFill>
                  <a:srgbClr val="595959"/>
                </a:solidFill>
                <a:latin typeface="+mn-ea"/>
              </a:rPr>
              <a:t>패턴</a:t>
            </a:r>
            <a:endParaRPr lang="en-US" altLang="ko-KR" sz="1100" dirty="0">
              <a:solidFill>
                <a:srgbClr val="595959"/>
              </a:solidFill>
              <a:latin typeface="+mn-ea"/>
            </a:endParaRPr>
          </a:p>
          <a:p>
            <a:pPr lvl="0" algn="l">
              <a:lnSpc>
                <a:spcPct val="116199"/>
              </a:lnSpc>
              <a:buClr>
                <a:srgbClr val="595959"/>
              </a:buClr>
            </a:pPr>
            <a:r>
              <a:rPr lang="en-US" sz="1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en-US" sz="1100" dirty="0" smtClean="0">
                <a:solidFill>
                  <a:srgbClr val="595959"/>
                </a:solidFill>
                <a:latin typeface="+mn-ea"/>
              </a:rPr>
              <a:t>   </a:t>
            </a:r>
            <a:r>
              <a:rPr lang="en-US" sz="1100" b="0" i="0" u="none" strike="noStrike" dirty="0" smtClean="0">
                <a:solidFill>
                  <a:srgbClr val="595959"/>
                </a:solidFill>
                <a:latin typeface="+mn-ea"/>
              </a:rPr>
              <a:t>(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알고리즘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)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분석</a:t>
            </a:r>
          </a:p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패턴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 err="1">
                <a:solidFill>
                  <a:srgbClr val="595959"/>
                </a:solidFill>
                <a:latin typeface="+mn-ea"/>
              </a:rPr>
              <a:t>코드화작업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/>
            </a:r>
            <a:b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</a:b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(JAVASCRIPT)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200" y="3136900"/>
            <a:ext cx="185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패턴</a:t>
            </a: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 </a:t>
            </a: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분석</a:t>
            </a: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 &amp;</a:t>
            </a:r>
          </a:p>
          <a:p>
            <a:pPr lvl="0" algn="ctr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JAVASCRIPT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7800" y="2400300"/>
            <a:ext cx="381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DAY</a:t>
            </a:r>
          </a:p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2222500"/>
            <a:ext cx="6223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13100" y="3937000"/>
            <a:ext cx="1981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스케치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작업</a:t>
            </a:r>
          </a:p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PUG &amp; SASS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학습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및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구성</a:t>
            </a:r>
          </a:p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Animation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작업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87700" y="3263900"/>
            <a:ext cx="185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디자인</a:t>
            </a: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 </a:t>
            </a: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작업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3500" y="2400300"/>
            <a:ext cx="495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DAY</a:t>
            </a:r>
          </a:p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2222500"/>
            <a:ext cx="622300" cy="723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50000" y="2400300"/>
            <a:ext cx="495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DAY</a:t>
            </a:r>
          </a:p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0" y="2222500"/>
            <a:ext cx="622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676900" y="3263900"/>
            <a:ext cx="185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JAVASCRIPT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2400300"/>
            <a:ext cx="495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DAY</a:t>
            </a:r>
          </a:p>
          <a:p>
            <a:pPr lvl="0" algn="ctr">
              <a:lnSpc>
                <a:spcPct val="99600"/>
              </a:lnSpc>
            </a:pPr>
            <a:r>
              <a:rPr lang="en-US" sz="1100" b="0" i="0" u="none" strike="noStrike" dirty="0">
                <a:solidFill>
                  <a:srgbClr val="57717E"/>
                </a:solidFill>
                <a:latin typeface="Noto Sans CJK KR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5000" y="3937000"/>
            <a:ext cx="191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JAVASCRIPT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코드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구성</a:t>
            </a:r>
          </a:p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기능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추가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및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오류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해결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1500" y="3937000"/>
            <a:ext cx="1816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코드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정리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및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마무리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점검</a:t>
            </a:r>
          </a:p>
          <a:p>
            <a:pPr marL="171450" lvl="0" indent="-171450" algn="l">
              <a:lnSpc>
                <a:spcPct val="116199"/>
              </a:lnSpc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PPT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문서화</a:t>
            </a:r>
            <a:r>
              <a:rPr lang="en-US" sz="1100" b="0" i="0" u="none" strike="noStrike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sz="1100" b="0" i="0" u="none" strike="noStrike" dirty="0">
                <a:solidFill>
                  <a:srgbClr val="595959"/>
                </a:solidFill>
                <a:latin typeface="+mn-ea"/>
              </a:rPr>
              <a:t>작업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66100" y="3263900"/>
            <a:ext cx="185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프로젝트</a:t>
            </a:r>
            <a:r>
              <a:rPr lang="en-US" sz="1500" b="0" i="0" u="none" strike="noStrike" dirty="0">
                <a:solidFill>
                  <a:srgbClr val="57717E"/>
                </a:solidFill>
                <a:latin typeface="Noto Sans CJK KR Bold"/>
              </a:rPr>
              <a:t> </a:t>
            </a:r>
            <a:r>
              <a:rPr lang="ko-KR" sz="1500" b="0" i="0" u="none" strike="noStrike" dirty="0">
                <a:solidFill>
                  <a:srgbClr val="57717E"/>
                </a:solidFill>
                <a:ea typeface="Noto Sans CJK KR Bold"/>
              </a:rPr>
              <a:t>마무리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01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프로젝트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5700" y="9271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개발</a:t>
            </a:r>
            <a:r>
              <a:rPr lang="en-US" sz="18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일정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hlinkClick r:id="rId7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27" name="TextBox 27">
            <a:hlinkClick r:id="rId7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0100" y="-1600200"/>
            <a:ext cx="165608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177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3213100"/>
            <a:ext cx="9182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02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기획</a:t>
            </a: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및</a:t>
            </a:r>
            <a:r>
              <a:rPr lang="en-US" sz="6000" b="0" i="0" u="none" strike="noStrike">
                <a:solidFill>
                  <a:srgbClr val="413123"/>
                </a:solidFill>
                <a:latin typeface="Gabia Maeumgyeol"/>
              </a:rPr>
              <a:t> </a:t>
            </a:r>
            <a:r>
              <a:rPr lang="ko-KR" sz="6000" b="0" i="0" u="none" strike="noStrike">
                <a:solidFill>
                  <a:srgbClr val="413123"/>
                </a:solidFill>
                <a:ea typeface="Gabia Maeumgyeol"/>
              </a:rPr>
              <a:t>설계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9200"/>
            <a:ext cx="10744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hlinkClick r:id="rId5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9" name="TextBox 9">
            <a:hlinkClick r:id="rId5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00200"/>
            <a:ext cx="9652000" cy="4699000"/>
          </a:xfrm>
          <a:prstGeom prst="rect">
            <a:avLst/>
          </a:prstGeom>
          <a:effectLst>
            <a:outerShdw blurRad="219900" dist="325311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80000">
            <a:off x="3924300" y="6261100"/>
            <a:ext cx="8509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020000">
            <a:off x="4991100" y="6248400"/>
            <a:ext cx="6858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0" y="2730500"/>
            <a:ext cx="2006600" cy="238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5499100"/>
            <a:ext cx="5842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80000">
            <a:off x="6083300" y="5969000"/>
            <a:ext cx="8255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00" y="457200"/>
            <a:ext cx="1041400" cy="204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279400"/>
            <a:ext cx="1193800" cy="2451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02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기획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" y="9271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디자인</a:t>
            </a:r>
            <a:r>
              <a:rPr lang="en-US" sz="18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18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3400" y="6781800"/>
            <a:ext cx="217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300" b="0" i="0" u="none" strike="noStrike" dirty="0" err="1">
                <a:solidFill>
                  <a:srgbClr val="FD6F22"/>
                </a:solidFill>
                <a:latin typeface="+mn-ea"/>
              </a:rPr>
              <a:t>로직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실행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/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초기화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버튼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6000" y="6591300"/>
            <a:ext cx="2171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Set-up</a:t>
            </a:r>
          </a:p>
          <a:p>
            <a:pPr lvl="0" algn="ct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디스크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 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개수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설정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54500" y="2806700"/>
            <a:ext cx="2171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300" b="0" i="0" u="none" strike="noStrike" dirty="0" err="1">
                <a:solidFill>
                  <a:srgbClr val="FD6F22"/>
                </a:solidFill>
                <a:latin typeface="+mn-ea"/>
              </a:rPr>
              <a:t>로직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(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애니메이션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작동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영역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35800" y="6756400"/>
            <a:ext cx="2362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전체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 err="1">
                <a:solidFill>
                  <a:srgbClr val="FD6F22"/>
                </a:solidFill>
                <a:latin typeface="+mn-ea"/>
              </a:rPr>
              <a:t>로직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순서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(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경로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)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확인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버튼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00" y="5638800"/>
            <a:ext cx="26543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애니메이션에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따른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현재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횟수</a:t>
            </a:r>
            <a:r>
              <a:rPr lang="en-US" sz="1300" b="0" i="0" u="none" strike="noStrike" dirty="0">
                <a:solidFill>
                  <a:srgbClr val="FD6F22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FD6F22"/>
                </a:solidFill>
                <a:latin typeface="+mn-ea"/>
              </a:rPr>
              <a:t>카운트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72200" y="457200"/>
            <a:ext cx="2362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모바일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 err="1">
                <a:solidFill>
                  <a:srgbClr val="464646"/>
                </a:solidFill>
                <a:latin typeface="+mn-ea"/>
              </a:rPr>
              <a:t>반응형</a:t>
            </a:r>
            <a:endParaRPr lang="ko-KR" sz="1300" b="0" i="0" u="none" strike="noStrike" dirty="0">
              <a:solidFill>
                <a:srgbClr val="464646"/>
              </a:solidFill>
              <a:latin typeface="+mn-ea"/>
            </a:endParaRPr>
          </a:p>
          <a:p>
            <a:pPr lvl="0" algn="r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디자인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hlinkClick r:id="rId10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22" name="TextBox 22">
            <a:hlinkClick r:id="rId10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12900"/>
            <a:ext cx="3403600" cy="2387600"/>
          </a:xfrm>
          <a:prstGeom prst="rect">
            <a:avLst/>
          </a:prstGeom>
          <a:effectLst>
            <a:outerShdw blurRad="56640" dist="220133" dir="2700000">
              <a:srgbClr val="000000">
                <a:alpha val="50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1600200"/>
            <a:ext cx="5588000" cy="4432300"/>
          </a:xfrm>
          <a:prstGeom prst="rect">
            <a:avLst/>
          </a:prstGeom>
          <a:effectLst>
            <a:outerShdw blurRad="195722" dist="170504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20000">
            <a:off x="3251200" y="1955800"/>
            <a:ext cx="673100" cy="156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3238500"/>
            <a:ext cx="3429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444500"/>
            <a:ext cx="335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02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기획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27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2700" b="0" i="0" u="none" strike="noStrike" spc="-100">
                <a:solidFill>
                  <a:srgbClr val="413123"/>
                </a:solidFill>
                <a:ea typeface="NanumSquareRoundOTF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300" y="4229100"/>
            <a:ext cx="2565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하단의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해당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버튼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클릭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시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,</a:t>
            </a:r>
          </a:p>
          <a:p>
            <a:pPr lvl="0">
              <a:lnSpc>
                <a:spcPct val="124499"/>
              </a:lnSpc>
            </a:pPr>
            <a:r>
              <a:rPr lang="ko-KR" sz="1300" b="0" i="0" u="none" strike="noStrike" dirty="0" err="1">
                <a:solidFill>
                  <a:srgbClr val="FD6F22"/>
                </a:solidFill>
                <a:latin typeface="+mn-ea"/>
              </a:rPr>
              <a:t>모달창</a:t>
            </a:r>
            <a:r>
              <a:rPr lang="ko-KR" sz="1300" b="0" i="0" u="none" strike="noStrike" dirty="0" err="1">
                <a:solidFill>
                  <a:srgbClr val="464646"/>
                </a:solidFill>
                <a:latin typeface="+mn-ea"/>
              </a:rPr>
              <a:t>을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통해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전체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 smtClean="0">
                <a:solidFill>
                  <a:srgbClr val="464646"/>
                </a:solidFill>
                <a:latin typeface="+mn-ea"/>
              </a:rPr>
              <a:t>경로를</a:t>
            </a:r>
            <a:endParaRPr lang="en-US" altLang="ko-KR" sz="1300" dirty="0">
              <a:solidFill>
                <a:srgbClr val="464646"/>
              </a:solidFill>
              <a:latin typeface="+mn-ea"/>
            </a:endParaRPr>
          </a:p>
          <a:p>
            <a:pPr lvl="0">
              <a:lnSpc>
                <a:spcPct val="124499"/>
              </a:lnSpc>
            </a:pPr>
            <a:r>
              <a:rPr lang="ko-KR" sz="1300" b="0" i="0" u="none" strike="noStrike" dirty="0" smtClean="0">
                <a:solidFill>
                  <a:srgbClr val="464646"/>
                </a:solidFill>
                <a:latin typeface="+mn-ea"/>
              </a:rPr>
              <a:t>한</a:t>
            </a:r>
            <a:r>
              <a:rPr lang="en-US" sz="1300" b="0" i="0" u="none" strike="noStrike" dirty="0" smtClean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눈에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확인할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수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있게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sz="1300" b="0" i="0" u="none" strike="noStrike" dirty="0">
                <a:solidFill>
                  <a:srgbClr val="464646"/>
                </a:solidFill>
                <a:latin typeface="+mn-ea"/>
              </a:rPr>
              <a:t>함</a:t>
            </a:r>
            <a:r>
              <a:rPr lang="en-US" sz="1300" b="0" i="0" u="none" strike="noStrike" dirty="0">
                <a:solidFill>
                  <a:srgbClr val="464646"/>
                </a:solidFill>
                <a:latin typeface="+mn-ea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700" y="9271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디자인</a:t>
            </a:r>
            <a:r>
              <a:rPr lang="en-US" sz="18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및</a:t>
            </a:r>
            <a:r>
              <a:rPr lang="en-US" sz="1800" b="0" i="0" u="none" strike="noStrike" spc="-100">
                <a:solidFill>
                  <a:srgbClr val="413123"/>
                </a:solidFill>
                <a:latin typeface="NanumSquareRoundOTF Bold"/>
              </a:rPr>
              <a:t> </a:t>
            </a:r>
            <a:r>
              <a:rPr lang="ko-KR" sz="1800" b="0" i="0" u="none" strike="noStrike" spc="-100">
                <a:solidFill>
                  <a:srgbClr val="413123"/>
                </a:solidFill>
                <a:ea typeface="NanumSquareRoundOTF 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1800" y="7124700"/>
            <a:ext cx="11049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86521D"/>
                </a:solidFill>
                <a:latin typeface="Noto Sans CJK KR Regular"/>
              </a:rPr>
              <a:t>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4" name="Picture 14">
            <a:hlinkClick r:id="rId6" tooltip="http://kkms4001.iptime.org/~c20st21/portfolio/tower_of_hanoi/build/tower_of_hanoi.html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-939800"/>
            <a:ext cx="1447800" cy="1447800"/>
          </a:xfrm>
          <a:prstGeom prst="rect">
            <a:avLst/>
          </a:prstGeom>
        </p:spPr>
      </p:pic>
      <p:sp>
        <p:nvSpPr>
          <p:cNvPr id="15" name="TextBox 15">
            <a:hlinkClick r:id="rId6" tooltip="http://kkms4001.iptime.org/~c20st21/portfolio/tower_of_hanoi/build/tower_of_hanoi.html"/>
          </p:cNvPr>
          <p:cNvSpPr txBox="1"/>
          <p:nvPr/>
        </p:nvSpPr>
        <p:spPr>
          <a:xfrm>
            <a:off x="10058400" y="25400"/>
            <a:ext cx="77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go to</a:t>
            </a:r>
          </a:p>
          <a:p>
            <a:pPr lvl="0" algn="ctr">
              <a:lnSpc>
                <a:spcPct val="83000"/>
              </a:lnSpc>
            </a:pPr>
            <a:r>
              <a:rPr lang="en-US" sz="1100" b="0" i="0" u="none" strike="noStrike">
                <a:solidFill>
                  <a:srgbClr val="413123"/>
                </a:solidFill>
                <a:latin typeface="Gabia Maeumgyeol"/>
              </a:rPr>
              <a:t>site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070350" y="4471373"/>
            <a:ext cx="1193800" cy="2451100"/>
            <a:chOff x="711200" y="4813300"/>
            <a:chExt cx="1193800" cy="24511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4700" y="5092700"/>
              <a:ext cx="1066800" cy="1866900"/>
            </a:xfrm>
            <a:prstGeom prst="rect">
              <a:avLst/>
            </a:prstGeom>
            <a:effectLst>
              <a:outerShdw blurRad="11367" dist="98617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200" y="4813300"/>
              <a:ext cx="1193800" cy="2451100"/>
            </a:xfrm>
            <a:prstGeom prst="rect">
              <a:avLst/>
            </a:prstGeom>
            <a:effectLst>
              <a:outerShdw blurRad="14182" dist="110151" dir="270000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637</Words>
  <Application>Microsoft Office PowerPoint</Application>
  <PresentationFormat>사용자 지정</PresentationFormat>
  <Paragraphs>243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Noto Sans CJK KR Regular</vt:lpstr>
      <vt:lpstr>맑은 고딕</vt:lpstr>
      <vt:lpstr>Gabia Maeumgyeol</vt:lpstr>
      <vt:lpstr>Gowun Dodum Regular</vt:lpstr>
      <vt:lpstr>Arial</vt:lpstr>
      <vt:lpstr>Gong Gothic Medium</vt:lpstr>
      <vt:lpstr>NanumSquareRoundOTF Bold</vt:lpstr>
      <vt:lpstr>Calibri</vt:lpstr>
      <vt:lpstr>Wingdings</vt:lpstr>
      <vt:lpstr>Pretendard ExtraBold</vt:lpstr>
      <vt:lpstr>Noto Sans CJK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</dc:creator>
  <cp:lastModifiedBy>LINE</cp:lastModifiedBy>
  <cp:revision>11</cp:revision>
  <dcterms:created xsi:type="dcterms:W3CDTF">2006-08-16T00:00:00Z</dcterms:created>
  <dcterms:modified xsi:type="dcterms:W3CDTF">2024-11-25T08:39:23Z</dcterms:modified>
</cp:coreProperties>
</file>